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9E26-93C8-4F97-8311-ECF5507B461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FB46-965F-4FBE-A525-F3D6B47E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FB46-965F-4FBE-A525-F3D6B47E898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Hero’s </a:t>
            </a:r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upload.wikimedia.org/wikipedia/commons/b/b4/Head_Odysseus_MAR_Sperlo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2387958" cy="3178969"/>
          </a:xfrm>
          <a:prstGeom prst="rect">
            <a:avLst/>
          </a:prstGeom>
          <a:noFill/>
        </p:spPr>
      </p:pic>
      <p:pic>
        <p:nvPicPr>
          <p:cNvPr id="23556" name="Picture 4" descr="http://intentblog.com/wp-content/uploads/2013/09/3176173-1748009911-hp.jp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2384611" cy="2490952"/>
          </a:xfrm>
          <a:prstGeom prst="rect">
            <a:avLst/>
          </a:prstGeom>
          <a:noFill/>
        </p:spPr>
      </p:pic>
      <p:pic>
        <p:nvPicPr>
          <p:cNvPr id="4" name="Picture 5" descr="MV5BMTI4NjMzNDc4M15BMl5BanBnXkFtZTYwNTI0OD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002" y="513735"/>
            <a:ext cx="20378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7: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Approach to the Abyss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Abyss leads to the journey’s heart or central Ordeal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has survived his descent into the Special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often takes a respite before facing the Ordeal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8: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Ordeal/Revelation/Abyss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central life-or-death crisis or crises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faces his greatest fear; experiences “death”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Only through “death” can the Hero be reborn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resurrection grants greater powers or insight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9: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Reward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Having survived “death”, the Hero receives what he sought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It comes in many forms (a magical sword, an elixir, knowledge, reconciliation)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This allows the Hero to replenish himself and the audience to “catch its breath”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10: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Road Back</a:t>
            </a:r>
          </a:p>
          <a:p>
            <a:pPr>
              <a:buNone/>
            </a:pPr>
            <a:endParaRPr lang="en-US" altLang="en-US" sz="32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must accept the Road Back to Ordinary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Like crossing the threshold, the Hero needs an event that will push him back (a force to chase him out of the Special World)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Stage 11:</a:t>
            </a:r>
          </a:p>
          <a:p>
            <a:pPr algn="ctr">
              <a:buNone/>
            </a:pPr>
            <a:r>
              <a:rPr lang="en-US" altLang="en-US" sz="45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Resurrection</a:t>
            </a:r>
          </a:p>
          <a:p>
            <a:pPr>
              <a:buNone/>
            </a:pPr>
            <a:endParaRPr lang="en-US" altLang="en-US" sz="45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The Hero’s most dangerous meeting with death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A cleansing or purification that must occur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The Hero is reborn or transformed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It may be a physical Ordeal with the entire world at stake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Must prove he has reached Heroic Status and accept his sacrifice for the benefit of the Ordinary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Stage 12:</a:t>
            </a:r>
          </a:p>
          <a:p>
            <a:pPr algn="ctr">
              <a:buNone/>
            </a:pPr>
            <a:r>
              <a:rPr lang="en-US" altLang="en-US" sz="30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Return with the elixir</a:t>
            </a:r>
          </a:p>
          <a:p>
            <a:pPr algn="ctr">
              <a:buNone/>
            </a:pPr>
            <a:endParaRPr lang="en-US" altLang="en-US" sz="3000" b="1" u="sng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The final Reward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The Hero has been resurrected and purified and has earned the right to be accepted back into the Ordinary World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The Hero shares the Elixir of the journey with others or heals a wounded land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All celebrate the journey’s end with revelry or marriage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Harmony and balance are restored to the Ordinary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Archetypes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raditional Arabic" pitchFamily="18" charset="-78"/>
                <a:cs typeface="Traditional Arabic" pitchFamily="18" charset="-78"/>
              </a:rPr>
              <a:t>Archetypes describe </a:t>
            </a:r>
            <a:r>
              <a:rPr lang="en-US" altLang="en-US" sz="2800" b="1" dirty="0" smtClean="0">
                <a:latin typeface="Traditional Arabic" pitchFamily="18" charset="-78"/>
                <a:cs typeface="Traditional Arabic" pitchFamily="18" charset="-78"/>
              </a:rPr>
              <a:t>the function or role </a:t>
            </a:r>
            <a:r>
              <a:rPr lang="en-US" altLang="en-US" sz="2800" dirty="0" smtClean="0">
                <a:latin typeface="Traditional Arabic" pitchFamily="18" charset="-78"/>
                <a:cs typeface="Traditional Arabic" pitchFamily="18" charset="-78"/>
              </a:rPr>
              <a:t>the characters play in a story.  </a:t>
            </a:r>
          </a:p>
          <a:p>
            <a:pPr lvl="1"/>
            <a:r>
              <a:rPr lang="en-US" altLang="en-US" sz="2500" dirty="0" smtClean="0">
                <a:latin typeface="Traditional Arabic" pitchFamily="18" charset="-78"/>
                <a:cs typeface="Traditional Arabic" pitchFamily="18" charset="-78"/>
              </a:rPr>
              <a:t>Think of an Archetype as a mask a character wears.</a:t>
            </a:r>
          </a:p>
          <a:p>
            <a:pPr lvl="2"/>
            <a:r>
              <a:rPr lang="en-US" altLang="en-US" sz="2200" dirty="0" smtClean="0">
                <a:latin typeface="Traditional Arabic" pitchFamily="18" charset="-78"/>
                <a:cs typeface="Traditional Arabic" pitchFamily="18" charset="-78"/>
              </a:rPr>
              <a:t>In a story, characters may change masks with other characters from time to time.  The following slides list the Archetypes that occur most frequently along with their functions.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en-US" sz="4400" u="sng" dirty="0" smtClean="0">
                <a:latin typeface="Traditional Arabic" pitchFamily="18" charset="-78"/>
                <a:cs typeface="Traditional Arabic" pitchFamily="18" charset="-78"/>
              </a:rPr>
              <a:t>The Hero</a:t>
            </a:r>
            <a:r>
              <a:rPr lang="en-US" altLang="en-US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(“to serve and sacrifice”)</a:t>
            </a:r>
          </a:p>
          <a:p>
            <a:pPr>
              <a:buNone/>
            </a:pPr>
            <a:endParaRPr lang="en-US" altLang="en-US" sz="32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His/her purpose is to separate and sacrifice self for the service of the Journey</a:t>
            </a:r>
          </a:p>
          <a:p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He/she does not have to be all good (antiheroes, outlaws, loner heroes)</a:t>
            </a:r>
          </a:p>
          <a:p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He/she grows or learns the most during the Journey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29698" name="Picture 2" descr="http://static3.wikia.nocookie.net/__cb20110816110005/disney/images/3/30/Hercules_KHR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322118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Mentor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guide”)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The Mentor provides motivation, insight, training, guidance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Has traveled the road before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May provide the hero with magical gifts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May be an Inner Mentor like a code of honor or justice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8674" name="Picture 2" descr="http://images.wikia.com/kingdomhearts/images/8/81/Phil_B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Archetype: Threshold    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Threshold Guardian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test”)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Protects the Special World and its secrets from the Hero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Provides Tests which the Hero must pass to prove commitment and worth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May be characters, objects, or forces</a:t>
            </a:r>
          </a:p>
          <a:p>
            <a:endParaRPr lang="en-US" dirty="0"/>
          </a:p>
        </p:txBody>
      </p:sp>
      <p:pic>
        <p:nvPicPr>
          <p:cNvPr id="47106" name="Picture 2" descr="http://disney-clipart.com/Hercules/characters/Hercules-Ph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3279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Hero’s </a:t>
            </a:r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Also known as the </a:t>
            </a:r>
            <a:r>
              <a:rPr lang="en-US" altLang="en-US" sz="3200" dirty="0" err="1" smtClean="0">
                <a:latin typeface="Traditional Arabic" pitchFamily="18" charset="-78"/>
                <a:cs typeface="Traditional Arabic" pitchFamily="18" charset="-78"/>
              </a:rPr>
              <a:t>monomyth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The Hero’s 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Journey is a </a:t>
            </a:r>
            <a:r>
              <a:rPr lang="en-US" altLang="en-US" sz="3200" u="sng" dirty="0" smtClean="0">
                <a:latin typeface="Traditional Arabic" pitchFamily="18" charset="-78"/>
                <a:cs typeface="Traditional Arabic" pitchFamily="18" charset="-78"/>
              </a:rPr>
              <a:t>paradigm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A paradigm is a </a:t>
            </a:r>
            <a:r>
              <a:rPr lang="en-US" altLang="en-US" sz="3200" i="1" dirty="0" smtClean="0">
                <a:latin typeface="Traditional Arabic" pitchFamily="18" charset="-78"/>
                <a:cs typeface="Traditional Arabic" pitchFamily="18" charset="-78"/>
              </a:rPr>
              <a:t>model 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or </a:t>
            </a:r>
            <a:r>
              <a:rPr lang="en-US" altLang="en-US" sz="3200" i="1" dirty="0" smtClean="0">
                <a:latin typeface="Traditional Arabic" pitchFamily="18" charset="-78"/>
                <a:cs typeface="Traditional Arabic" pitchFamily="18" charset="-78"/>
              </a:rPr>
              <a:t>standard form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 that governs our experience and sense of reality.  The Hero Journey is both a physical as well as a psychological or emotional experience.  </a:t>
            </a:r>
          </a:p>
          <a:p>
            <a:pPr>
              <a:lnSpc>
                <a:spcPct val="90000"/>
              </a:lnSpc>
              <a:buNone/>
            </a:pP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*Not all hero journeys will follow this paradigm </a:t>
            </a:r>
            <a:r>
              <a:rPr lang="en-US" altLang="en-US" sz="3200" i="1" dirty="0" smtClean="0">
                <a:latin typeface="Traditional Arabic" pitchFamily="18" charset="-78"/>
                <a:cs typeface="Traditional Arabic" pitchFamily="18" charset="-78"/>
              </a:rPr>
              <a:t>exactly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Herald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Herald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warn and challenge”)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Issues challenges or announces the coming of significant change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Often appears at the beginning of the Journey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6084" name="Picture 4" descr="http://images5.fanpop.com/image/photos/25700000/Zeus-and-Hercules-disney-parents-25774231-410-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62200"/>
            <a:ext cx="39052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Archetype: The </a:t>
            </a:r>
            <a:r>
              <a:rPr lang="en-US" dirty="0" err="1" smtClean="0"/>
              <a:t>Shapeshifter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</a:t>
            </a:r>
          </a:p>
          <a:p>
            <a:pPr>
              <a:buNone/>
            </a:pPr>
            <a:r>
              <a:rPr lang="en-US" altLang="en-US" sz="4800" u="sng" dirty="0" err="1" smtClean="0">
                <a:latin typeface="Traditional Arabic" pitchFamily="18" charset="-78"/>
                <a:cs typeface="Traditional Arabic" pitchFamily="18" charset="-78"/>
              </a:rPr>
              <a:t>Shapeshifter</a:t>
            </a:r>
            <a:endParaRPr lang="en-US" altLang="en-US" sz="48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question and deceive”)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Misleads the Hero by hiding a character’s intentions and loyalties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Presence causes doubts and questions in the Hero’s mind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Creates suspense</a:t>
            </a:r>
          </a:p>
          <a:p>
            <a:endParaRPr lang="en-US" dirty="0"/>
          </a:p>
        </p:txBody>
      </p:sp>
      <p:pic>
        <p:nvPicPr>
          <p:cNvPr id="48130" name="Picture 2" descr="http://static4.wikia.nocookie.net/__cb20130129004511/disney/images/3/35/Megara_KH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52" y="1295400"/>
            <a:ext cx="278892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trickster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Trickster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disrupt”)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Disrupts the “status quo”, turning the Ordinary World into chaos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Uses laughter to help the Hero see the absurdity of a situation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Often is the Hero’s sidekick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9154" name="Picture 2" descr="http://a.dilcdn.com/bl/wp-content/uploads/sites/2/2013/02/pegasus_hercu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357823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4800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Shadow</a:t>
            </a:r>
            <a:r>
              <a:rPr lang="en-US" altLang="en-US" sz="4800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(“to destroy”)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u="sng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Represents our darkest or rejected desires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Symbolizes our greatest fears and phobias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May not be all bad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May be another character or something lurking within the Hero that must be accepted or purged</a:t>
            </a:r>
          </a:p>
          <a:p>
            <a:endParaRPr lang="en-US" dirty="0"/>
          </a:p>
        </p:txBody>
      </p:sp>
      <p:pic>
        <p:nvPicPr>
          <p:cNvPr id="50180" name="Picture 4" descr="http://images.wikia.com/disney/images/archive/c/c3/20110816105823!Hades_KHR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23556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626" name="Picture 2" descr="http://engl200x.community.uaf.edu/files/2012/04/Heros-Journey.png"/>
          <p:cNvPicPr>
            <a:picLocks noChangeAspect="1" noChangeArrowheads="1"/>
          </p:cNvPicPr>
          <p:nvPr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762000" y="0"/>
            <a:ext cx="6816254" cy="6858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1: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Ordinary World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This is the Hero’s home, the safe haven from which he must leave and seek to return to</a:t>
            </a:r>
          </a:p>
          <a:p>
            <a:pPr lvl="1"/>
            <a:r>
              <a:rPr lang="en-US" altLang="en-US" sz="2900" b="1" dirty="0" smtClean="0">
                <a:latin typeface="Traditional Arabic" pitchFamily="18" charset="-78"/>
                <a:cs typeface="Traditional Arabic" pitchFamily="18" charset="-78"/>
              </a:rPr>
              <a:t>Get to know and identify with the Hero’s drives, urges, and problems</a:t>
            </a:r>
          </a:p>
          <a:p>
            <a:pPr lvl="1"/>
            <a:r>
              <a:rPr lang="en-US" altLang="en-US" sz="2900" b="1" dirty="0" smtClean="0">
                <a:latin typeface="Traditional Arabic" pitchFamily="18" charset="-78"/>
                <a:cs typeface="Traditional Arabic" pitchFamily="18" charset="-78"/>
              </a:rPr>
              <a:t>Identify the problem (outer or inner) which disrupts the Ordinary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2: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Call to Adventure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Disrupts the comfort of the Hero’s Ordinary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Often delivered by the Herald archetype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May come in different forms (a message, an action, an arrival,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3:</a:t>
            </a:r>
          </a:p>
          <a:p>
            <a:pPr algn="ctr">
              <a:buNone/>
            </a:pPr>
            <a:r>
              <a:rPr lang="en-US" altLang="en-US" sz="35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Refusal of the Call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has fears or insecurities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prefers the safe haven of the Ordinary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refusal demonstrates the risks involved in the Journey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Each call and refusal escalates the stakes until the Hero has no choice but to accept</a:t>
            </a:r>
          </a:p>
          <a:p>
            <a:endParaRPr lang="en-US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4: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Meeting the Mentor</a:t>
            </a:r>
          </a:p>
          <a:p>
            <a:pPr>
              <a:buNone/>
            </a:pPr>
            <a:endParaRPr lang="en-US" altLang="en-US" sz="32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Mentor provides confidence, insight, advice, training, or magical gifts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Mentor may not be a person.  It could be an object or an inner force such as a code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5: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Crossing the Threshold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Signifies that the Hero has finally committed to the journey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threshold separates the Ordinary World from the Special World</a:t>
            </a:r>
          </a:p>
          <a:p>
            <a:pPr>
              <a:buNone/>
            </a:pPr>
            <a:endParaRPr lang="en-US" altLang="en-US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*There is no turning back!!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6: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Tests, Allies, Enemies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learns the rules of the Special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must learn who can be trusted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needs this stage to test his skills and powers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3">
      <a:dk1>
        <a:srgbClr val="F4E7ED"/>
      </a:dk1>
      <a:lt1>
        <a:srgbClr val="5F5F5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361</TotalTime>
  <Words>996</Words>
  <Application>Microsoft Office PowerPoint</Application>
  <PresentationFormat>On-screen Show (4:3)</PresentationFormat>
  <Paragraphs>153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Traditional Arabic</vt:lpstr>
      <vt:lpstr>Trebuchet MS</vt:lpstr>
      <vt:lpstr>Wingdings</vt:lpstr>
      <vt:lpstr>Wingdings 2</vt:lpstr>
      <vt:lpstr>Opulent</vt:lpstr>
      <vt:lpstr>The Hero’s Journey</vt:lpstr>
      <vt:lpstr>The Hero’s Journey</vt:lpstr>
      <vt:lpstr> 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The Archetypes </vt:lpstr>
      <vt:lpstr>Archetype: The Hero</vt:lpstr>
      <vt:lpstr>Archetype: The Mentor</vt:lpstr>
      <vt:lpstr>Archetype: Threshold    Guardian</vt:lpstr>
      <vt:lpstr>Archetype: The Herald</vt:lpstr>
      <vt:lpstr>Archetype: The Shapeshifter</vt:lpstr>
      <vt:lpstr>Archetype: the trickster</vt:lpstr>
      <vt:lpstr>Archetype: The Shadow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 Journey</dc:title>
  <dc:creator>Liz</dc:creator>
  <cp:lastModifiedBy>Wood-Sponsel, Catherine</cp:lastModifiedBy>
  <cp:revision>29</cp:revision>
  <dcterms:created xsi:type="dcterms:W3CDTF">2014-01-21T23:46:39Z</dcterms:created>
  <dcterms:modified xsi:type="dcterms:W3CDTF">2019-08-30T18:46:27Z</dcterms:modified>
</cp:coreProperties>
</file>